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20" r:id="rId4"/>
  </p:sldMasterIdLst>
  <p:notesMasterIdLst>
    <p:notesMasterId r:id="rId11"/>
  </p:notesMasterIdLst>
  <p:sldIdLst>
    <p:sldId id="256" r:id="rId5"/>
    <p:sldId id="257" r:id="rId6"/>
    <p:sldId id="264" r:id="rId7"/>
    <p:sldId id="269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0B8"/>
    <a:srgbClr val="800000"/>
    <a:srgbClr val="274325"/>
    <a:srgbClr val="335630"/>
    <a:srgbClr val="0000FF"/>
    <a:srgbClr val="20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60"/>
  </p:normalViewPr>
  <p:slideViewPr>
    <p:cSldViewPr>
      <p:cViewPr>
        <p:scale>
          <a:sx n="70" d="100"/>
          <a:sy n="70" d="100"/>
        </p:scale>
        <p:origin x="-1670" y="-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27A99-2BBE-4383-BA79-D59552C3E8A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A3AC6-6BB4-455F-BBDC-D94F5E04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8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84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5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251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63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23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571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5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085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94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0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85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2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5EF566-2452-4CC5-9C39-0C34330A497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29B402D-ADAE-4137-BA02-21D6550411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543800" cy="1524000"/>
          </a:xfrm>
        </p:spPr>
        <p:txBody>
          <a:bodyPr/>
          <a:lstStyle/>
          <a:p>
            <a:pPr algn="ctr" rtl="1"/>
            <a:r>
              <a:rPr lang="ar-SA" sz="6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</a:t>
            </a:r>
            <a:r>
              <a:rPr lang="ar-IQ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</a:t>
            </a:r>
            <a:r>
              <a:rPr lang="ar-SA" sz="6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مراض </a:t>
            </a:r>
            <a:r>
              <a:rPr lang="ar-SA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الشائعة التي تصيب </a:t>
            </a:r>
            <a:r>
              <a:rPr lang="ar-SA" sz="6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</a:t>
            </a:r>
            <a:r>
              <a:rPr lang="ar-IQ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</a:t>
            </a:r>
            <a:r>
              <a:rPr lang="ar-SA" sz="6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سماك المستزرعة</a:t>
            </a:r>
            <a:r>
              <a:rPr lang="ar-IQ" sz="6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sz="6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724400"/>
            <a:ext cx="6858000" cy="99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الاستاذ الدكتورة </a:t>
            </a:r>
            <a:r>
              <a:rPr lang="ar-IQ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خالدة سالم النعيم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3600" b="1" dirty="0">
                <a:solidFill>
                  <a:srgbClr val="C00000"/>
                </a:solidFill>
              </a:rPr>
              <a:t>تستزرع </a:t>
            </a:r>
            <a:r>
              <a:rPr lang="ar-IQ" sz="3600" b="1" dirty="0" smtClean="0">
                <a:solidFill>
                  <a:srgbClr val="C00000"/>
                </a:solidFill>
              </a:rPr>
              <a:t>الأسماك </a:t>
            </a:r>
            <a:r>
              <a:rPr lang="ar-IQ" sz="3600" b="1" dirty="0">
                <a:solidFill>
                  <a:srgbClr val="C00000"/>
                </a:solidFill>
              </a:rPr>
              <a:t>في أماكن محدودة مثل الأحواض الترابية والأقفاص العائمة وبكثافات عالية من </a:t>
            </a:r>
            <a:r>
              <a:rPr lang="ar-SA" sz="3600" b="1" dirty="0">
                <a:solidFill>
                  <a:srgbClr val="C00000"/>
                </a:solidFill>
              </a:rPr>
              <a:t>أ</a:t>
            </a:r>
            <a:r>
              <a:rPr lang="ar-IQ" sz="3600" b="1" dirty="0">
                <a:solidFill>
                  <a:srgbClr val="C00000"/>
                </a:solidFill>
              </a:rPr>
              <a:t>جل زيادة </a:t>
            </a:r>
            <a:r>
              <a:rPr lang="ar-IQ" sz="3600" b="1" dirty="0" smtClean="0">
                <a:solidFill>
                  <a:srgbClr val="C00000"/>
                </a:solidFill>
              </a:rPr>
              <a:t>الانتاج.</a:t>
            </a:r>
          </a:p>
          <a:p>
            <a:pPr marL="0" indent="0" algn="just" rtl="1">
              <a:buNone/>
            </a:pPr>
            <a:r>
              <a:rPr lang="ar-IQ" sz="3200" b="1" dirty="0" smtClean="0"/>
              <a:t> </a:t>
            </a:r>
          </a:p>
          <a:p>
            <a:pPr marL="0" indent="0" algn="just" rtl="1">
              <a:buNone/>
            </a:pPr>
            <a:r>
              <a:rPr lang="ar-IQ" sz="3200" b="1" dirty="0" smtClean="0"/>
              <a:t>وهذا يؤدي </a:t>
            </a:r>
            <a:r>
              <a:rPr lang="ar-IQ" sz="3200" b="1" dirty="0"/>
              <a:t>إلى </a:t>
            </a:r>
            <a:r>
              <a:rPr lang="ar-SA" sz="3200" b="1" dirty="0"/>
              <a:t>تعرض الأسماك لعوامل الإجهاد</a:t>
            </a:r>
            <a:r>
              <a:rPr lang="ar-IQ" sz="3200" b="1" dirty="0"/>
              <a:t> مثل الازدحام وقلة </a:t>
            </a:r>
            <a:r>
              <a:rPr lang="ar-IQ" sz="3200" b="1" dirty="0" smtClean="0"/>
              <a:t>الأوكسجين. </a:t>
            </a:r>
          </a:p>
          <a:p>
            <a:pPr marL="0" indent="0" algn="just" rtl="1">
              <a:buNone/>
            </a:pPr>
            <a:r>
              <a:rPr lang="ar-IQ" sz="3200" b="1" dirty="0" smtClean="0"/>
              <a:t>هذه </a:t>
            </a:r>
            <a:r>
              <a:rPr lang="ar-IQ" sz="3200" b="1" dirty="0"/>
              <a:t>العوامل تؤدي إلى </a:t>
            </a:r>
            <a:endParaRPr lang="ar-IQ" sz="3200" b="1" dirty="0" smtClean="0"/>
          </a:p>
          <a:p>
            <a:pPr marL="0" indent="0" algn="just" rtl="1">
              <a:buNone/>
            </a:pPr>
            <a:r>
              <a:rPr lang="ar-IQ" sz="3200" b="1" dirty="0" smtClean="0"/>
              <a:t>-. زيادة </a:t>
            </a:r>
            <a:r>
              <a:rPr lang="ar-IQ" sz="3200" b="1" dirty="0"/>
              <a:t>قابلية الأسماك للإصابة </a:t>
            </a:r>
            <a:r>
              <a:rPr lang="ar-IQ" sz="3200" b="1" dirty="0" smtClean="0"/>
              <a:t>بالأمراض</a:t>
            </a:r>
          </a:p>
          <a:p>
            <a:pPr algn="just" rtl="1">
              <a:buFontTx/>
              <a:buChar char="-"/>
            </a:pPr>
            <a:r>
              <a:rPr lang="ar-IQ" sz="3200" b="1" dirty="0" smtClean="0"/>
              <a:t>ملاحظة عامة:</a:t>
            </a:r>
          </a:p>
          <a:p>
            <a:pPr marL="0" indent="0" algn="just" rtl="1">
              <a:buNone/>
            </a:pPr>
            <a:r>
              <a:rPr lang="ar-SA" sz="3200" b="1" dirty="0" smtClean="0"/>
              <a:t>الأسماك </a:t>
            </a:r>
            <a:r>
              <a:rPr lang="ar-SA" sz="3200" b="1" dirty="0"/>
              <a:t>عرضة للطفيليات </a:t>
            </a:r>
            <a:r>
              <a:rPr lang="ar-SA" sz="3200" b="1" dirty="0" smtClean="0"/>
              <a:t>وال</a:t>
            </a:r>
            <a:r>
              <a:rPr lang="ar-IQ" sz="3200" b="1" dirty="0"/>
              <a:t>أ</a:t>
            </a:r>
            <a:r>
              <a:rPr lang="ar-SA" sz="3200" b="1" dirty="0" smtClean="0"/>
              <a:t>مراض </a:t>
            </a:r>
            <a:r>
              <a:rPr lang="ar-SA" sz="3200" b="1" dirty="0"/>
              <a:t>بحكم تواجدها في البيئة رغم انها تمتاز بقدرتها الكبيرة على مقاومة الأمراض ما </a:t>
            </a:r>
            <a:r>
              <a:rPr lang="ar-SA" sz="3200" b="1" dirty="0" smtClean="0"/>
              <a:t>دامت </a:t>
            </a:r>
            <a:r>
              <a:rPr lang="ar-SA" sz="3200" b="1" dirty="0"/>
              <a:t>في ظروف معيشية جيدة. </a:t>
            </a:r>
            <a:endParaRPr lang="en-US" sz="3200" b="1" dirty="0"/>
          </a:p>
          <a:p>
            <a:pPr marL="0" indent="0" algn="just" rtl="1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209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IQ" sz="60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الأمراض البكتيرية</a:t>
            </a:r>
            <a:r>
              <a:rPr lang="ar-IQ" sz="6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IQ" sz="6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6000" b="1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1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امراض\BGD\BGD 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00"/>
          <a:stretch/>
        </p:blipFill>
        <p:spPr bwMode="auto">
          <a:xfrm>
            <a:off x="571500" y="3158922"/>
            <a:ext cx="8001000" cy="353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76200"/>
            <a:ext cx="8705850" cy="1143000"/>
          </a:xfrm>
        </p:spPr>
        <p:txBody>
          <a:bodyPr>
            <a:normAutofit/>
          </a:bodyPr>
          <a:lstStyle/>
          <a:p>
            <a:pPr rtl="1"/>
            <a:r>
              <a:rPr lang="ar-IQ" sz="3500" b="1" dirty="0" smtClean="0">
                <a:solidFill>
                  <a:srgbClr val="0000FF"/>
                </a:solidFill>
                <a:cs typeface="PT Bold Heading" pitchFamily="2" charset="-78"/>
              </a:rPr>
              <a:t>مرض الغصمة البكتيري </a:t>
            </a:r>
            <a:r>
              <a:rPr lang="en-US" sz="3500" b="1" dirty="0">
                <a:solidFill>
                  <a:srgbClr val="0000FF"/>
                </a:solidFill>
                <a:cs typeface="PT Bold Heading" pitchFamily="2" charset="-78"/>
              </a:rPr>
              <a:t>(BGD</a:t>
            </a:r>
            <a:r>
              <a:rPr lang="en-US" sz="3500" b="1" dirty="0" smtClean="0">
                <a:solidFill>
                  <a:srgbClr val="0000FF"/>
                </a:solidFill>
                <a:cs typeface="PT Bold Heading" pitchFamily="2" charset="-78"/>
              </a:rPr>
              <a:t>)</a:t>
            </a:r>
            <a:r>
              <a:rPr lang="ar-IQ" sz="3500" b="1" dirty="0" smtClean="0">
                <a:solidFill>
                  <a:srgbClr val="0000FF"/>
                </a:solidFill>
                <a:cs typeface="PT Bold Heading" pitchFamily="2" charset="-78"/>
              </a:rPr>
              <a:t> </a:t>
            </a:r>
            <a:r>
              <a:rPr lang="en-US" sz="3500" b="1" cap="none" dirty="0" smtClean="0">
                <a:solidFill>
                  <a:srgbClr val="0000FF"/>
                </a:solidFill>
              </a:rPr>
              <a:t>Bacterial Gill Disease</a:t>
            </a:r>
            <a:endParaRPr lang="ar-IQ" sz="3500" b="1" cap="none" dirty="0">
              <a:solidFill>
                <a:srgbClr val="0000FF"/>
              </a:solidFill>
              <a:cs typeface="PT Bold Heading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1066800"/>
            <a:ext cx="8572500" cy="20467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spcBef>
                <a:spcPts val="600"/>
              </a:spcBef>
            </a:pPr>
            <a:r>
              <a:rPr lang="ar-IQ" sz="2800" dirty="0" smtClean="0"/>
              <a:t>1- </a:t>
            </a:r>
            <a:r>
              <a:rPr lang="ar-IQ" sz="2800" b="1" dirty="0" smtClean="0">
                <a:solidFill>
                  <a:srgbClr val="C00000"/>
                </a:solidFill>
              </a:rPr>
              <a:t>فقدان شهية- سباحة قريبة من سطح الماء – خاملة - شحوب اللون.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IQ" sz="2800" dirty="0" smtClean="0"/>
              <a:t>2- </a:t>
            </a:r>
            <a:r>
              <a:rPr lang="ar-IQ" sz="2800" b="1" dirty="0" smtClean="0">
                <a:solidFill>
                  <a:srgbClr val="002060"/>
                </a:solidFill>
              </a:rPr>
              <a:t>إفرازات مخاطية كثيفة على الغلاصم- تجعل المنطقة أكثر إحمرارا.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IQ" sz="2800" dirty="0" smtClean="0"/>
              <a:t> 3- </a:t>
            </a:r>
            <a:r>
              <a:rPr lang="ar-IQ" sz="2800" b="1" dirty="0" smtClean="0"/>
              <a:t>تأكل في نهاية الخيوط، إحتقان (بسبب ورود الدم)، أحيانا إسوداد في مناطق الإحتقان وكأن المنطقة محروقة</a:t>
            </a:r>
            <a:r>
              <a:rPr lang="en-US" sz="2800" b="1" dirty="0" smtClean="0"/>
              <a:t>.</a:t>
            </a:r>
            <a:r>
              <a:rPr lang="ar-IQ" sz="2800" b="1" dirty="0" smtClean="0"/>
              <a:t>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3626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امراض\BGD\BG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5" t="26576" r="31855" b="31332"/>
          <a:stretch/>
        </p:blipFill>
        <p:spPr bwMode="auto">
          <a:xfrm rot="10800000">
            <a:off x="1066800" y="228600"/>
            <a:ext cx="7193280" cy="6465870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8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1600200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b="1" dirty="0" smtClean="0"/>
              <a:t>4- صعوبة </a:t>
            </a:r>
            <a:r>
              <a:rPr lang="ar-IQ" b="1" dirty="0"/>
              <a:t>في غلق الغطاء الغلصمي بالكامل بسبب </a:t>
            </a:r>
            <a:r>
              <a:rPr lang="ar-IQ" b="1" dirty="0" smtClean="0"/>
              <a:t>الاحتقان،</a:t>
            </a:r>
          </a:p>
          <a:p>
            <a:pPr marL="0" indent="0" algn="just" rtl="1">
              <a:buNone/>
            </a:pPr>
            <a:r>
              <a:rPr lang="ar-IQ" b="1" dirty="0" smtClean="0"/>
              <a:t> </a:t>
            </a:r>
            <a:r>
              <a:rPr lang="ar-IQ" b="1" dirty="0"/>
              <a:t>في حالات الإصابة الشديدة </a:t>
            </a:r>
            <a:r>
              <a:rPr lang="ar-IQ" b="1" dirty="0" smtClean="0"/>
              <a:t>تصبح </a:t>
            </a:r>
            <a:r>
              <a:rPr lang="ar-IQ" b="1" dirty="0"/>
              <a:t>قمم الخيوط الغلصمية شبيه </a:t>
            </a:r>
            <a:r>
              <a:rPr lang="ar-IQ" b="1" dirty="0" smtClean="0"/>
              <a:t>بالهراوات بسبب اتحاد الصفائح الغلصمية.</a:t>
            </a:r>
            <a:endParaRPr lang="ar-IQ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E:\نشاطات د.خالدة 2017-2016\عروض الامراض الدورة\k\امراض\BGD\BGD 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16" t="19889" r="31314" b="31874"/>
          <a:stretch/>
        </p:blipFill>
        <p:spPr bwMode="auto">
          <a:xfrm>
            <a:off x="1524000" y="1893627"/>
            <a:ext cx="5738883" cy="4689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2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171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Civic</vt:lpstr>
      <vt:lpstr>NewsPrint</vt:lpstr>
      <vt:lpstr>Office Theme</vt:lpstr>
      <vt:lpstr>Waveform</vt:lpstr>
      <vt:lpstr>الأمراض الشائعة التي تصيب الأسماك المستزرعة (1)</vt:lpstr>
      <vt:lpstr>PowerPoint Presentation</vt:lpstr>
      <vt:lpstr>الأمراض البكتيرية </vt:lpstr>
      <vt:lpstr>مرض الغصمة البكتيري (BGD) Bacterial Gill Disease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الأمراض الشائعة التي تصيب الأسماك المستزرعة</dc:title>
  <dc:creator>akeel</dc:creator>
  <cp:lastModifiedBy>DR.Ahmed Saker</cp:lastModifiedBy>
  <cp:revision>37</cp:revision>
  <dcterms:created xsi:type="dcterms:W3CDTF">2017-10-14T08:46:44Z</dcterms:created>
  <dcterms:modified xsi:type="dcterms:W3CDTF">2019-12-07T05:36:01Z</dcterms:modified>
</cp:coreProperties>
</file>